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76" r:id="rId5"/>
    <p:sldId id="261" r:id="rId6"/>
    <p:sldId id="262" r:id="rId7"/>
    <p:sldId id="272" r:id="rId8"/>
    <p:sldId id="273" r:id="rId9"/>
    <p:sldId id="274" r:id="rId10"/>
    <p:sldId id="263" r:id="rId11"/>
    <p:sldId id="265" r:id="rId12"/>
    <p:sldId id="271"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80CFE-3445-4A0A-8784-8CFB590B87FB}" type="datetimeFigureOut">
              <a:rPr lang="en-GB" smtClean="0"/>
              <a:t>04/05/2025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5C23E-7837-456F-A577-5951DF89BAF2}" type="slidenum">
              <a:rPr lang="en-GB" smtClean="0"/>
              <a:t>‹#›</a:t>
            </a:fld>
            <a:endParaRPr lang="en-GB"/>
          </a:p>
        </p:txBody>
      </p:sp>
    </p:spTree>
    <p:extLst>
      <p:ext uri="{BB962C8B-B14F-4D97-AF65-F5344CB8AC3E}">
        <p14:creationId xmlns:p14="http://schemas.microsoft.com/office/powerpoint/2010/main" val="1205971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National Curriculum published in 2013 required schools to teach reading using systematic phonics, and the Phonics Screening Check introduced in 2012 shows how many children are on track. These efforts have begun to pay off. In 2019, 82% of pupils in year 1 met the expected standard in the Phonics Screening Check, compared to just 58% in 2012.</a:t>
            </a:r>
            <a:endParaRPr lang="en-GB" dirty="0"/>
          </a:p>
        </p:txBody>
      </p:sp>
      <p:sp>
        <p:nvSpPr>
          <p:cNvPr id="4" name="Slide Number Placeholder 3"/>
          <p:cNvSpPr>
            <a:spLocks noGrp="1"/>
          </p:cNvSpPr>
          <p:nvPr>
            <p:ph type="sldNum" sz="quarter" idx="10"/>
          </p:nvPr>
        </p:nvSpPr>
        <p:spPr/>
        <p:txBody>
          <a:bodyPr/>
          <a:lstStyle/>
          <a:p>
            <a:fld id="{1445C23E-7837-456F-A577-5951DF89BAF2}" type="slidenum">
              <a:rPr lang="en-GB" smtClean="0"/>
              <a:t>2</a:t>
            </a:fld>
            <a:endParaRPr lang="en-GB"/>
          </a:p>
        </p:txBody>
      </p:sp>
    </p:spTree>
    <p:extLst>
      <p:ext uri="{BB962C8B-B14F-4D97-AF65-F5344CB8AC3E}">
        <p14:creationId xmlns:p14="http://schemas.microsoft.com/office/powerpoint/2010/main" val="248636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Alternative pronunciations in keeping with regional accents are acceptable, even if the child does not usually use that regional pronunciation. The pseudo-words provide the purest assessment of phonic decoding because they will be new to all children, and so there will be no unintended bias based on visual memory of words or vocabulary knowledge.</a:t>
            </a:r>
            <a:endParaRPr lang="en-US" b="0" i="0" dirty="0">
              <a:solidFill>
                <a:srgbClr val="342C79"/>
              </a:solidFill>
              <a:effectLst/>
              <a:latin typeface="Quicksand"/>
            </a:endParaRPr>
          </a:p>
          <a:p>
            <a:endParaRPr lang="en-GB" dirty="0"/>
          </a:p>
        </p:txBody>
      </p:sp>
      <p:sp>
        <p:nvSpPr>
          <p:cNvPr id="4" name="Slide Number Placeholder 3"/>
          <p:cNvSpPr>
            <a:spLocks noGrp="1"/>
          </p:cNvSpPr>
          <p:nvPr>
            <p:ph type="sldNum" sz="quarter" idx="10"/>
          </p:nvPr>
        </p:nvSpPr>
        <p:spPr/>
        <p:txBody>
          <a:bodyPr/>
          <a:lstStyle/>
          <a:p>
            <a:fld id="{1445C23E-7837-456F-A577-5951DF89BAF2}" type="slidenum">
              <a:rPr lang="en-GB" smtClean="0"/>
              <a:t>6</a:t>
            </a:fld>
            <a:endParaRPr lang="en-GB"/>
          </a:p>
        </p:txBody>
      </p:sp>
    </p:spTree>
    <p:extLst>
      <p:ext uri="{BB962C8B-B14F-4D97-AF65-F5344CB8AC3E}">
        <p14:creationId xmlns:p14="http://schemas.microsoft.com/office/powerpoint/2010/main" val="370861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a:t>
            </a:r>
            <a:r>
              <a:rPr lang="en-US" sz="1200" b="0" i="0" kern="1200" dirty="0">
                <a:solidFill>
                  <a:schemeClr val="tx1"/>
                </a:solidFill>
                <a:effectLst/>
                <a:latin typeface="+mn-lt"/>
                <a:ea typeface="+mn-ea"/>
                <a:cs typeface="+mn-cs"/>
              </a:rPr>
              <a:t>75% of pupils met the expected standard in the phonics screening check in year 1, down from 82% in 2019.</a:t>
            </a:r>
            <a:endParaRPr lang="en-GB" dirty="0"/>
          </a:p>
        </p:txBody>
      </p:sp>
      <p:sp>
        <p:nvSpPr>
          <p:cNvPr id="4" name="Slide Number Placeholder 3"/>
          <p:cNvSpPr>
            <a:spLocks noGrp="1"/>
          </p:cNvSpPr>
          <p:nvPr>
            <p:ph type="sldNum" sz="quarter" idx="10"/>
          </p:nvPr>
        </p:nvSpPr>
        <p:spPr/>
        <p:txBody>
          <a:bodyPr/>
          <a:lstStyle/>
          <a:p>
            <a:fld id="{1445C23E-7837-456F-A577-5951DF89BAF2}" type="slidenum">
              <a:rPr lang="en-GB" smtClean="0"/>
              <a:t>10</a:t>
            </a:fld>
            <a:endParaRPr lang="en-GB"/>
          </a:p>
        </p:txBody>
      </p:sp>
    </p:spTree>
    <p:extLst>
      <p:ext uri="{BB962C8B-B14F-4D97-AF65-F5344CB8AC3E}">
        <p14:creationId xmlns:p14="http://schemas.microsoft.com/office/powerpoint/2010/main" val="37197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8E51536-0065-41A8-BF89-033DCC8D32E1}" type="datetimeFigureOut">
              <a:rPr lang="en-GB" smtClean="0"/>
              <a:t>04/05/2025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44C3F-672B-4020-AD9B-375CAADCDAC7}" type="slidenum">
              <a:rPr lang="en-GB" smtClean="0"/>
              <a:t>‹#›</a:t>
            </a:fld>
            <a:endParaRPr lang="en-GB"/>
          </a:p>
        </p:txBody>
      </p:sp>
    </p:spTree>
    <p:extLst>
      <p:ext uri="{BB962C8B-B14F-4D97-AF65-F5344CB8AC3E}">
        <p14:creationId xmlns:p14="http://schemas.microsoft.com/office/powerpoint/2010/main" val="1674402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E51536-0065-41A8-BF89-033DCC8D32E1}" type="datetimeFigureOut">
              <a:rPr lang="en-GB" smtClean="0"/>
              <a:t>04/05/2025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44C3F-672B-4020-AD9B-375CAADCDAC7}" type="slidenum">
              <a:rPr lang="en-GB" smtClean="0"/>
              <a:t>‹#›</a:t>
            </a:fld>
            <a:endParaRPr lang="en-GB"/>
          </a:p>
        </p:txBody>
      </p:sp>
    </p:spTree>
    <p:extLst>
      <p:ext uri="{BB962C8B-B14F-4D97-AF65-F5344CB8AC3E}">
        <p14:creationId xmlns:p14="http://schemas.microsoft.com/office/powerpoint/2010/main" val="618998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E51536-0065-41A8-BF89-033DCC8D32E1}" type="datetimeFigureOut">
              <a:rPr lang="en-GB" smtClean="0"/>
              <a:t>04/05/2025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44C3F-672B-4020-AD9B-375CAADCDAC7}" type="slidenum">
              <a:rPr lang="en-GB" smtClean="0"/>
              <a:t>‹#›</a:t>
            </a:fld>
            <a:endParaRPr lang="en-GB"/>
          </a:p>
        </p:txBody>
      </p:sp>
    </p:spTree>
    <p:extLst>
      <p:ext uri="{BB962C8B-B14F-4D97-AF65-F5344CB8AC3E}">
        <p14:creationId xmlns:p14="http://schemas.microsoft.com/office/powerpoint/2010/main" val="179255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E51536-0065-41A8-BF89-033DCC8D32E1}" type="datetimeFigureOut">
              <a:rPr lang="en-GB" smtClean="0"/>
              <a:t>04/05/2025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44C3F-672B-4020-AD9B-375CAADCDAC7}" type="slidenum">
              <a:rPr lang="en-GB" smtClean="0"/>
              <a:t>‹#›</a:t>
            </a:fld>
            <a:endParaRPr lang="en-GB"/>
          </a:p>
        </p:txBody>
      </p:sp>
    </p:spTree>
    <p:extLst>
      <p:ext uri="{BB962C8B-B14F-4D97-AF65-F5344CB8AC3E}">
        <p14:creationId xmlns:p14="http://schemas.microsoft.com/office/powerpoint/2010/main" val="117100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E51536-0065-41A8-BF89-033DCC8D32E1}" type="datetimeFigureOut">
              <a:rPr lang="en-GB" smtClean="0"/>
              <a:t>04/05/2025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44C3F-672B-4020-AD9B-375CAADCDAC7}" type="slidenum">
              <a:rPr lang="en-GB" smtClean="0"/>
              <a:t>‹#›</a:t>
            </a:fld>
            <a:endParaRPr lang="en-GB"/>
          </a:p>
        </p:txBody>
      </p:sp>
    </p:spTree>
    <p:extLst>
      <p:ext uri="{BB962C8B-B14F-4D97-AF65-F5344CB8AC3E}">
        <p14:creationId xmlns:p14="http://schemas.microsoft.com/office/powerpoint/2010/main" val="22818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8E51536-0065-41A8-BF89-033DCC8D32E1}" type="datetimeFigureOut">
              <a:rPr lang="en-GB" smtClean="0"/>
              <a:t>04/05/2025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844C3F-672B-4020-AD9B-375CAADCDAC7}" type="slidenum">
              <a:rPr lang="en-GB" smtClean="0"/>
              <a:t>‹#›</a:t>
            </a:fld>
            <a:endParaRPr lang="en-GB"/>
          </a:p>
        </p:txBody>
      </p:sp>
    </p:spTree>
    <p:extLst>
      <p:ext uri="{BB962C8B-B14F-4D97-AF65-F5344CB8AC3E}">
        <p14:creationId xmlns:p14="http://schemas.microsoft.com/office/powerpoint/2010/main" val="16252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E51536-0065-41A8-BF89-033DCC8D32E1}" type="datetimeFigureOut">
              <a:rPr lang="en-GB" smtClean="0"/>
              <a:t>04/05/2025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844C3F-672B-4020-AD9B-375CAADCDAC7}" type="slidenum">
              <a:rPr lang="en-GB" smtClean="0"/>
              <a:t>‹#›</a:t>
            </a:fld>
            <a:endParaRPr lang="en-GB"/>
          </a:p>
        </p:txBody>
      </p:sp>
    </p:spTree>
    <p:extLst>
      <p:ext uri="{BB962C8B-B14F-4D97-AF65-F5344CB8AC3E}">
        <p14:creationId xmlns:p14="http://schemas.microsoft.com/office/powerpoint/2010/main" val="144513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8E51536-0065-41A8-BF89-033DCC8D32E1}" type="datetimeFigureOut">
              <a:rPr lang="en-GB" smtClean="0"/>
              <a:t>04/05/2025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844C3F-672B-4020-AD9B-375CAADCDAC7}" type="slidenum">
              <a:rPr lang="en-GB" smtClean="0"/>
              <a:t>‹#›</a:t>
            </a:fld>
            <a:endParaRPr lang="en-GB"/>
          </a:p>
        </p:txBody>
      </p:sp>
    </p:spTree>
    <p:extLst>
      <p:ext uri="{BB962C8B-B14F-4D97-AF65-F5344CB8AC3E}">
        <p14:creationId xmlns:p14="http://schemas.microsoft.com/office/powerpoint/2010/main" val="269624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51536-0065-41A8-BF89-033DCC8D32E1}" type="datetimeFigureOut">
              <a:rPr lang="en-GB" smtClean="0"/>
              <a:t>04/05/2025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844C3F-672B-4020-AD9B-375CAADCDAC7}" type="slidenum">
              <a:rPr lang="en-GB" smtClean="0"/>
              <a:t>‹#›</a:t>
            </a:fld>
            <a:endParaRPr lang="en-GB"/>
          </a:p>
        </p:txBody>
      </p:sp>
    </p:spTree>
    <p:extLst>
      <p:ext uri="{BB962C8B-B14F-4D97-AF65-F5344CB8AC3E}">
        <p14:creationId xmlns:p14="http://schemas.microsoft.com/office/powerpoint/2010/main" val="296383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E51536-0065-41A8-BF89-033DCC8D32E1}" type="datetimeFigureOut">
              <a:rPr lang="en-GB" smtClean="0"/>
              <a:t>04/05/2025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844C3F-672B-4020-AD9B-375CAADCDAC7}" type="slidenum">
              <a:rPr lang="en-GB" smtClean="0"/>
              <a:t>‹#›</a:t>
            </a:fld>
            <a:endParaRPr lang="en-GB"/>
          </a:p>
        </p:txBody>
      </p:sp>
    </p:spTree>
    <p:extLst>
      <p:ext uri="{BB962C8B-B14F-4D97-AF65-F5344CB8AC3E}">
        <p14:creationId xmlns:p14="http://schemas.microsoft.com/office/powerpoint/2010/main" val="47440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E51536-0065-41A8-BF89-033DCC8D32E1}" type="datetimeFigureOut">
              <a:rPr lang="en-GB" smtClean="0"/>
              <a:t>04/05/2025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844C3F-672B-4020-AD9B-375CAADCDAC7}" type="slidenum">
              <a:rPr lang="en-GB" smtClean="0"/>
              <a:t>‹#›</a:t>
            </a:fld>
            <a:endParaRPr lang="en-GB"/>
          </a:p>
        </p:txBody>
      </p:sp>
    </p:spTree>
    <p:extLst>
      <p:ext uri="{BB962C8B-B14F-4D97-AF65-F5344CB8AC3E}">
        <p14:creationId xmlns:p14="http://schemas.microsoft.com/office/powerpoint/2010/main" val="65215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51536-0065-41A8-BF89-033DCC8D32E1}" type="datetimeFigureOut">
              <a:rPr lang="en-GB" smtClean="0"/>
              <a:t>04/05/2025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44C3F-672B-4020-AD9B-375CAADCDAC7}" type="slidenum">
              <a:rPr lang="en-GB" smtClean="0"/>
              <a:t>‹#›</a:t>
            </a:fld>
            <a:endParaRPr lang="en-GB"/>
          </a:p>
        </p:txBody>
      </p:sp>
    </p:spTree>
    <p:extLst>
      <p:ext uri="{BB962C8B-B14F-4D97-AF65-F5344CB8AC3E}">
        <p14:creationId xmlns:p14="http://schemas.microsoft.com/office/powerpoint/2010/main" val="3245854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v.uk/government/collections/national-curriculum-assessments-practice-materials"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7891" y="725199"/>
            <a:ext cx="9144000" cy="2387600"/>
          </a:xfrm>
        </p:spPr>
        <p:txBody>
          <a:bodyPr>
            <a:normAutofit fontScale="90000"/>
          </a:bodyPr>
          <a:lstStyle/>
          <a:p>
            <a:br>
              <a:rPr lang="en-US" dirty="0">
                <a:solidFill>
                  <a:schemeClr val="accent5">
                    <a:lumMod val="75000"/>
                  </a:schemeClr>
                </a:solidFill>
              </a:rPr>
            </a:br>
            <a:br>
              <a:rPr lang="en-US" dirty="0">
                <a:solidFill>
                  <a:schemeClr val="accent5">
                    <a:lumMod val="75000"/>
                  </a:schemeClr>
                </a:solidFill>
              </a:rPr>
            </a:br>
            <a:br>
              <a:rPr lang="en-US" dirty="0">
                <a:solidFill>
                  <a:schemeClr val="accent5">
                    <a:lumMod val="75000"/>
                  </a:schemeClr>
                </a:solidFill>
              </a:rPr>
            </a:br>
            <a:br>
              <a:rPr lang="en-US" dirty="0">
                <a:solidFill>
                  <a:schemeClr val="accent5">
                    <a:lumMod val="75000"/>
                  </a:schemeClr>
                </a:solidFill>
              </a:rPr>
            </a:br>
            <a:br>
              <a:rPr lang="en-US" dirty="0">
                <a:solidFill>
                  <a:schemeClr val="accent5">
                    <a:lumMod val="75000"/>
                  </a:schemeClr>
                </a:solidFill>
              </a:rPr>
            </a:br>
            <a:endParaRPr lang="en-GB" dirty="0">
              <a:solidFill>
                <a:schemeClr val="accent5">
                  <a:lumMod val="75000"/>
                </a:schemeClr>
              </a:solidFill>
            </a:endParaRPr>
          </a:p>
        </p:txBody>
      </p:sp>
      <p:sp>
        <p:nvSpPr>
          <p:cNvPr id="5" name="Rectangle 4"/>
          <p:cNvSpPr/>
          <p:nvPr/>
        </p:nvSpPr>
        <p:spPr>
          <a:xfrm>
            <a:off x="2267527" y="2448847"/>
            <a:ext cx="7804728" cy="3354765"/>
          </a:xfrm>
          <a:prstGeom prst="rect">
            <a:avLst/>
          </a:prstGeom>
        </p:spPr>
        <p:txBody>
          <a:bodyPr wrap="square">
            <a:spAutoFit/>
          </a:bodyPr>
          <a:lstStyle/>
          <a:p>
            <a:pPr algn="ctr"/>
            <a:r>
              <a:rPr lang="en-US" sz="6000" dirty="0">
                <a:solidFill>
                  <a:schemeClr val="accent5">
                    <a:lumMod val="75000"/>
                  </a:schemeClr>
                </a:solidFill>
              </a:rPr>
              <a:t>Key Stage 1</a:t>
            </a:r>
            <a:br>
              <a:rPr lang="en-US" sz="6000" dirty="0">
                <a:solidFill>
                  <a:schemeClr val="accent5">
                    <a:lumMod val="75000"/>
                  </a:schemeClr>
                </a:solidFill>
              </a:rPr>
            </a:br>
            <a:br>
              <a:rPr lang="en-US" sz="6000" dirty="0">
                <a:solidFill>
                  <a:schemeClr val="accent5">
                    <a:lumMod val="75000"/>
                  </a:schemeClr>
                </a:solidFill>
              </a:rPr>
            </a:br>
            <a:r>
              <a:rPr lang="en-US" sz="6000" dirty="0">
                <a:solidFill>
                  <a:schemeClr val="accent5">
                    <a:lumMod val="75000"/>
                  </a:schemeClr>
                </a:solidFill>
              </a:rPr>
              <a:t>Phonics Screening Check</a:t>
            </a:r>
            <a:br>
              <a:rPr lang="en-US" sz="6000" dirty="0">
                <a:solidFill>
                  <a:schemeClr val="accent5">
                    <a:lumMod val="75000"/>
                  </a:schemeClr>
                </a:solidFill>
              </a:rPr>
            </a:br>
            <a:endParaRPr lang="en-GB" sz="3200" dirty="0"/>
          </a:p>
        </p:txBody>
      </p:sp>
      <p:sp>
        <p:nvSpPr>
          <p:cNvPr id="6" name="Rectangle 5"/>
          <p:cNvSpPr/>
          <p:nvPr/>
        </p:nvSpPr>
        <p:spPr>
          <a:xfrm>
            <a:off x="2946146" y="5803612"/>
            <a:ext cx="6318176" cy="584775"/>
          </a:xfrm>
          <a:prstGeom prst="rect">
            <a:avLst/>
          </a:prstGeom>
        </p:spPr>
        <p:txBody>
          <a:bodyPr wrap="square">
            <a:spAutoFit/>
          </a:bodyPr>
          <a:lstStyle/>
          <a:p>
            <a:pPr algn="ctr"/>
            <a:r>
              <a:rPr lang="en-US" sz="3200" dirty="0">
                <a:solidFill>
                  <a:schemeClr val="accent5">
                    <a:lumMod val="75000"/>
                  </a:schemeClr>
                </a:solidFill>
              </a:rPr>
              <a:t>Wednesday 7</a:t>
            </a:r>
            <a:r>
              <a:rPr lang="en-US" sz="3200" baseline="30000" dirty="0">
                <a:solidFill>
                  <a:schemeClr val="accent5">
                    <a:lumMod val="75000"/>
                  </a:schemeClr>
                </a:solidFill>
              </a:rPr>
              <a:t>th</a:t>
            </a:r>
            <a:r>
              <a:rPr lang="en-US" sz="3200" dirty="0">
                <a:solidFill>
                  <a:schemeClr val="accent5">
                    <a:lumMod val="75000"/>
                  </a:schemeClr>
                </a:solidFill>
              </a:rPr>
              <a:t> May 2025</a:t>
            </a:r>
            <a:endParaRPr lang="en-GB" sz="3200" dirty="0"/>
          </a:p>
        </p:txBody>
      </p:sp>
      <p:sp>
        <p:nvSpPr>
          <p:cNvPr id="7" name="AutoShape 4" descr="Buckingham"/>
          <p:cNvSpPr>
            <a:spLocks noChangeAspect="1" noChangeArrowheads="1"/>
          </p:cNvSpPr>
          <p:nvPr/>
        </p:nvSpPr>
        <p:spPr bwMode="auto">
          <a:xfrm>
            <a:off x="558799" y="83729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 name="Group 9"/>
          <p:cNvGrpSpPr/>
          <p:nvPr/>
        </p:nvGrpSpPr>
        <p:grpSpPr>
          <a:xfrm>
            <a:off x="2329288" y="169082"/>
            <a:ext cx="7551891" cy="1641225"/>
            <a:chOff x="0" y="0"/>
            <a:chExt cx="5812404" cy="993912"/>
          </a:xfrm>
        </p:grpSpPr>
        <p:pic>
          <p:nvPicPr>
            <p:cNvPr id="11" name="Picture 10" descr="T:\Operations\144520088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32891" cy="914400"/>
            </a:xfrm>
            <a:prstGeom prst="rect">
              <a:avLst/>
            </a:prstGeom>
            <a:noFill/>
            <a:ln>
              <a:noFill/>
            </a:ln>
          </p:spPr>
        </p:pic>
        <p:sp>
          <p:nvSpPr>
            <p:cNvPr id="12" name="Rectangle 11"/>
            <p:cNvSpPr/>
            <p:nvPr/>
          </p:nvSpPr>
          <p:spPr>
            <a:xfrm>
              <a:off x="3983604" y="715617"/>
              <a:ext cx="1828800" cy="278295"/>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1000" b="1">
                  <a:solidFill>
                    <a:srgbClr val="4F81BD"/>
                  </a:solidFill>
                  <a:effectLst/>
                  <a:latin typeface="Bradley Hand ITC" panose="03070402050302030203" pitchFamily="66" charset="0"/>
                  <a:ea typeface="Times New Roman" panose="02020603050405020304" pitchFamily="18" charset="0"/>
                  <a:cs typeface="Times New Roman" panose="02020603050405020304" pitchFamily="18" charset="0"/>
                </a:rPr>
                <a:t>Believe, Persevere, Succeed</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03374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7738" y="701863"/>
            <a:ext cx="9594573" cy="5078313"/>
          </a:xfrm>
          <a:prstGeom prst="rect">
            <a:avLst/>
          </a:prstGeom>
        </p:spPr>
        <p:txBody>
          <a:bodyPr wrap="square">
            <a:spAutoFit/>
          </a:bodyPr>
          <a:lstStyle/>
          <a:p>
            <a:r>
              <a:rPr lang="en-US" sz="3600" b="0" i="0" dirty="0">
                <a:solidFill>
                  <a:srgbClr val="342C79"/>
                </a:solidFill>
                <a:effectLst/>
              </a:rPr>
              <a:t>Since 2013 the pass mark for the check has </a:t>
            </a:r>
            <a:r>
              <a:rPr lang="en-US" sz="3600" dirty="0">
                <a:solidFill>
                  <a:srgbClr val="342C79"/>
                </a:solidFill>
              </a:rPr>
              <a:t>been 32 out of 40 </a:t>
            </a:r>
            <a:r>
              <a:rPr lang="en-US" sz="3600" b="0" i="0" dirty="0">
                <a:solidFill>
                  <a:srgbClr val="342C79"/>
                </a:solidFill>
                <a:effectLst/>
              </a:rPr>
              <a:t>- any score above this means the child has achieved the expected standard.</a:t>
            </a:r>
          </a:p>
          <a:p>
            <a:br>
              <a:rPr lang="en-US" sz="3600" b="0" i="0" dirty="0">
                <a:solidFill>
                  <a:srgbClr val="342C79"/>
                </a:solidFill>
                <a:effectLst/>
              </a:rPr>
            </a:br>
            <a:r>
              <a:rPr lang="en-US" sz="3600" b="0" i="0" dirty="0">
                <a:solidFill>
                  <a:srgbClr val="342C79"/>
                </a:solidFill>
                <a:effectLst/>
              </a:rPr>
              <a:t>As a school we will report your child’s score to you and confirm if they have met the threshold.</a:t>
            </a:r>
          </a:p>
          <a:p>
            <a:br>
              <a:rPr lang="en-US" sz="3600" b="0" i="0" dirty="0">
                <a:solidFill>
                  <a:srgbClr val="342C79"/>
                </a:solidFill>
                <a:effectLst/>
              </a:rPr>
            </a:br>
            <a:r>
              <a:rPr lang="en-US" sz="3600" b="0" i="0" dirty="0">
                <a:solidFill>
                  <a:srgbClr val="342C79"/>
                </a:solidFill>
                <a:effectLst/>
              </a:rPr>
              <a:t>Children who do not achieve the expected level will retake th</a:t>
            </a:r>
            <a:r>
              <a:rPr lang="en-US" sz="3600" dirty="0">
                <a:solidFill>
                  <a:srgbClr val="342C79"/>
                </a:solidFill>
              </a:rPr>
              <a:t>e test when they are in Year 2.</a:t>
            </a:r>
            <a:r>
              <a:rPr lang="en-US" sz="3600" b="0" i="0" dirty="0">
                <a:solidFill>
                  <a:srgbClr val="342C79"/>
                </a:solidFill>
                <a:effectLst/>
              </a:rPr>
              <a:t> </a:t>
            </a:r>
            <a:endParaRPr lang="en-GB" sz="3600" dirty="0"/>
          </a:p>
        </p:txBody>
      </p:sp>
    </p:spTree>
    <p:extLst>
      <p:ext uri="{BB962C8B-B14F-4D97-AF65-F5344CB8AC3E}">
        <p14:creationId xmlns:p14="http://schemas.microsoft.com/office/powerpoint/2010/main" val="1035336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0173" y="363915"/>
            <a:ext cx="10081591" cy="6986528"/>
          </a:xfrm>
          <a:prstGeom prst="rect">
            <a:avLst/>
          </a:prstGeom>
        </p:spPr>
        <p:txBody>
          <a:bodyPr wrap="square">
            <a:spAutoFit/>
          </a:bodyPr>
          <a:lstStyle/>
          <a:p>
            <a:pPr fontAlgn="base"/>
            <a:r>
              <a:rPr lang="en-US" sz="3200" b="1" i="0" dirty="0">
                <a:solidFill>
                  <a:srgbClr val="342C79"/>
                </a:solidFill>
                <a:effectLst/>
              </a:rPr>
              <a:t>How do we prepare your child for the test?</a:t>
            </a:r>
            <a:br>
              <a:rPr lang="en-US" sz="3200" b="1" i="0" dirty="0">
                <a:solidFill>
                  <a:srgbClr val="342C79"/>
                </a:solidFill>
                <a:effectLst/>
              </a:rPr>
            </a:br>
            <a:endParaRPr lang="en-US" sz="3200" b="1" i="0" dirty="0">
              <a:solidFill>
                <a:srgbClr val="342C79"/>
              </a:solidFill>
              <a:effectLst/>
            </a:endParaRPr>
          </a:p>
          <a:p>
            <a:pPr fontAlgn="base"/>
            <a:r>
              <a:rPr lang="en-US" sz="3200" b="0" i="0" dirty="0">
                <a:solidFill>
                  <a:srgbClr val="342C79"/>
                </a:solidFill>
                <a:effectLst/>
              </a:rPr>
              <a:t>Daily phonics </a:t>
            </a:r>
            <a:r>
              <a:rPr lang="en-US" sz="3200" i="0" dirty="0">
                <a:solidFill>
                  <a:schemeClr val="accent5">
                    <a:lumMod val="75000"/>
                  </a:schemeClr>
                </a:solidFill>
                <a:effectLst/>
              </a:rPr>
              <a:t>teaching using our Time for Phonics systematic, synthetic phonics scheme </a:t>
            </a:r>
            <a:r>
              <a:rPr lang="en-US" sz="3200" i="0" strike="noStrike" dirty="0">
                <a:solidFill>
                  <a:schemeClr val="accent5">
                    <a:lumMod val="75000"/>
                  </a:schemeClr>
                </a:solidFill>
                <a:effectLst/>
              </a:rPr>
              <a:t>ensures that all children are taught all phonemes that they will come across in the test. </a:t>
            </a:r>
          </a:p>
          <a:p>
            <a:pPr fontAlgn="base"/>
            <a:r>
              <a:rPr lang="en-US" sz="3200" i="0" strike="noStrike" dirty="0">
                <a:solidFill>
                  <a:schemeClr val="accent5">
                    <a:lumMod val="75000"/>
                  </a:schemeClr>
                </a:solidFill>
                <a:effectLst/>
              </a:rPr>
              <a:t>They have also been taught the skills and techniques needed to decode and blend, including adding sound buttons to words.</a:t>
            </a:r>
          </a:p>
          <a:p>
            <a:pPr fontAlgn="base"/>
            <a:r>
              <a:rPr lang="en-US" sz="3200" dirty="0">
                <a:solidFill>
                  <a:schemeClr val="accent5">
                    <a:lumMod val="75000"/>
                  </a:schemeClr>
                </a:solidFill>
              </a:rPr>
              <a:t>They experience mock screening checks and receive keep up support if needed.</a:t>
            </a:r>
          </a:p>
          <a:p>
            <a:pPr fontAlgn="base"/>
            <a:r>
              <a:rPr lang="en-US" sz="3200" dirty="0">
                <a:solidFill>
                  <a:schemeClr val="accent5">
                    <a:lumMod val="75000"/>
                  </a:schemeClr>
                </a:solidFill>
              </a:rPr>
              <a:t>Phonics screening check games help practice the skills.</a:t>
            </a:r>
          </a:p>
          <a:p>
            <a:pPr fontAlgn="base"/>
            <a:endParaRPr lang="en-US" sz="3200" dirty="0">
              <a:solidFill>
                <a:schemeClr val="accent5">
                  <a:lumMod val="75000"/>
                </a:schemeClr>
              </a:solidFill>
            </a:endParaRPr>
          </a:p>
          <a:p>
            <a:pPr fontAlgn="base"/>
            <a:endParaRPr lang="en-US" sz="3200" b="0" i="0" dirty="0">
              <a:solidFill>
                <a:srgbClr val="342C79"/>
              </a:solidFill>
              <a:effectLst/>
            </a:endParaRPr>
          </a:p>
        </p:txBody>
      </p:sp>
      <p:pic>
        <p:nvPicPr>
          <p:cNvPr id="3" name="Picture 2">
            <a:extLst>
              <a:ext uri="{FF2B5EF4-FFF2-40B4-BE49-F238E27FC236}">
                <a16:creationId xmlns:a16="http://schemas.microsoft.com/office/drawing/2014/main" id="{29211945-0F2B-4607-9E99-71354CDC69A7}"/>
              </a:ext>
            </a:extLst>
          </p:cNvPr>
          <p:cNvPicPr>
            <a:picLocks noChangeAspect="1"/>
          </p:cNvPicPr>
          <p:nvPr/>
        </p:nvPicPr>
        <p:blipFill>
          <a:blip r:embed="rId2"/>
          <a:stretch>
            <a:fillRect/>
          </a:stretch>
        </p:blipFill>
        <p:spPr>
          <a:xfrm>
            <a:off x="8505927" y="192478"/>
            <a:ext cx="3533708" cy="1163711"/>
          </a:xfrm>
          <a:prstGeom prst="rect">
            <a:avLst/>
          </a:prstGeom>
        </p:spPr>
      </p:pic>
    </p:spTree>
    <p:extLst>
      <p:ext uri="{BB962C8B-B14F-4D97-AF65-F5344CB8AC3E}">
        <p14:creationId xmlns:p14="http://schemas.microsoft.com/office/powerpoint/2010/main" val="40124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804" y="37178"/>
            <a:ext cx="7880279" cy="7109639"/>
          </a:xfrm>
          <a:prstGeom prst="rect">
            <a:avLst/>
          </a:prstGeom>
        </p:spPr>
        <p:txBody>
          <a:bodyPr wrap="square">
            <a:spAutoFit/>
          </a:bodyPr>
          <a:lstStyle/>
          <a:p>
            <a:pPr fontAlgn="base"/>
            <a:r>
              <a:rPr lang="en-US" sz="3200" b="1" i="0" dirty="0">
                <a:solidFill>
                  <a:srgbClr val="342C79"/>
                </a:solidFill>
                <a:effectLst/>
              </a:rPr>
              <a:t>How can you </a:t>
            </a:r>
            <a:r>
              <a:rPr lang="en-US" sz="3200" b="1" dirty="0">
                <a:solidFill>
                  <a:srgbClr val="342C79"/>
                </a:solidFill>
              </a:rPr>
              <a:t>help?</a:t>
            </a:r>
          </a:p>
          <a:p>
            <a:pPr fontAlgn="base"/>
            <a:r>
              <a:rPr lang="en-US" sz="3200" dirty="0">
                <a:solidFill>
                  <a:schemeClr val="accent5">
                    <a:lumMod val="75000"/>
                  </a:schemeClr>
                </a:solidFill>
              </a:rPr>
              <a:t>Read regularly, </a:t>
            </a:r>
            <a:r>
              <a:rPr lang="en-US" sz="3200" dirty="0" err="1">
                <a:solidFill>
                  <a:schemeClr val="accent5">
                    <a:lumMod val="75000"/>
                  </a:schemeClr>
                </a:solidFill>
              </a:rPr>
              <a:t>familiarise</a:t>
            </a:r>
            <a:r>
              <a:rPr lang="en-US" sz="3200" dirty="0">
                <a:solidFill>
                  <a:schemeClr val="accent5">
                    <a:lumMod val="75000"/>
                  </a:schemeClr>
                </a:solidFill>
              </a:rPr>
              <a:t> yourself with the phonemes for each phase. Reinforce your child’s school work with some at-home practice</a:t>
            </a:r>
            <a:r>
              <a:rPr lang="en-US" sz="3200" dirty="0">
                <a:solidFill>
                  <a:srgbClr val="342C79"/>
                </a:solidFill>
              </a:rPr>
              <a:t> and</a:t>
            </a:r>
            <a:r>
              <a:rPr lang="en-US" sz="3200" b="0" i="0" dirty="0">
                <a:solidFill>
                  <a:srgbClr val="342C79"/>
                </a:solidFill>
                <a:effectLst/>
              </a:rPr>
              <a:t> access past papers: </a:t>
            </a:r>
            <a:r>
              <a:rPr lang="en-US" sz="2000" u="sng" dirty="0">
                <a:hlinkClick r:id="rId2"/>
              </a:rPr>
              <a:t>www.gov.uk/government/collections/national-curriculum-assessments-practice-materials</a:t>
            </a:r>
            <a:r>
              <a:rPr lang="en-US" sz="2000" dirty="0"/>
              <a:t> </a:t>
            </a:r>
            <a:endParaRPr lang="en-US" sz="3200" b="0" i="0" dirty="0">
              <a:solidFill>
                <a:srgbClr val="342C79"/>
              </a:solidFill>
              <a:effectLst/>
            </a:endParaRPr>
          </a:p>
          <a:p>
            <a:pPr fontAlgn="base"/>
            <a:r>
              <a:rPr lang="en-US" sz="3200" dirty="0">
                <a:solidFill>
                  <a:schemeClr val="accent5">
                    <a:lumMod val="75000"/>
                  </a:schemeClr>
                </a:solidFill>
              </a:rPr>
              <a:t>Encourage your child to add sound buttons to help themselves and ask them to </a:t>
            </a:r>
            <a:r>
              <a:rPr lang="en-US" sz="3200" b="1" dirty="0">
                <a:solidFill>
                  <a:schemeClr val="accent5">
                    <a:lumMod val="75000"/>
                  </a:schemeClr>
                </a:solidFill>
              </a:rPr>
              <a:t>segment</a:t>
            </a:r>
            <a:r>
              <a:rPr lang="en-US" sz="3200" dirty="0">
                <a:solidFill>
                  <a:schemeClr val="accent5">
                    <a:lumMod val="75000"/>
                  </a:schemeClr>
                </a:solidFill>
              </a:rPr>
              <a:t> (split the word up into the different sounds) and </a:t>
            </a:r>
            <a:r>
              <a:rPr lang="en-US" sz="3200" b="1" dirty="0">
                <a:solidFill>
                  <a:schemeClr val="accent5">
                    <a:lumMod val="75000"/>
                  </a:schemeClr>
                </a:solidFill>
              </a:rPr>
              <a:t>blend</a:t>
            </a:r>
            <a:r>
              <a:rPr lang="en-US" sz="3200" dirty="0">
                <a:solidFill>
                  <a:schemeClr val="accent5">
                    <a:lumMod val="75000"/>
                  </a:schemeClr>
                </a:solidFill>
              </a:rPr>
              <a:t> (read the word as a whole)</a:t>
            </a:r>
          </a:p>
          <a:p>
            <a:pPr fontAlgn="base"/>
            <a:r>
              <a:rPr lang="en-US" sz="3200" dirty="0">
                <a:solidFill>
                  <a:schemeClr val="accent5">
                    <a:lumMod val="75000"/>
                  </a:schemeClr>
                </a:solidFill>
              </a:rPr>
              <a:t>The children need to </a:t>
            </a:r>
            <a:r>
              <a:rPr lang="en-US" sz="3200" b="1" dirty="0">
                <a:solidFill>
                  <a:schemeClr val="accent5">
                    <a:lumMod val="75000"/>
                  </a:schemeClr>
                </a:solidFill>
              </a:rPr>
              <a:t>take their time</a:t>
            </a:r>
            <a:r>
              <a:rPr lang="en-US" sz="3200" dirty="0">
                <a:solidFill>
                  <a:schemeClr val="accent5">
                    <a:lumMod val="75000"/>
                  </a:schemeClr>
                </a:solidFill>
              </a:rPr>
              <a:t> and not guess, particularly if a word looks similar to a word that is familiar to them.</a:t>
            </a:r>
            <a:endParaRPr lang="en-GB" sz="3200" dirty="0">
              <a:solidFill>
                <a:schemeClr val="accent5">
                  <a:lumMod val="75000"/>
                </a:schemeClr>
              </a:solidFill>
            </a:endParaRPr>
          </a:p>
          <a:p>
            <a:pPr fontAlgn="base"/>
            <a:endParaRPr lang="en-US" sz="3200" b="0" i="0" dirty="0">
              <a:solidFill>
                <a:srgbClr val="342C79"/>
              </a:solidFill>
              <a:effectLst/>
            </a:endParaRPr>
          </a:p>
        </p:txBody>
      </p:sp>
      <p:pic>
        <p:nvPicPr>
          <p:cNvPr id="5" name="Picture 4">
            <a:extLst>
              <a:ext uri="{FF2B5EF4-FFF2-40B4-BE49-F238E27FC236}">
                <a16:creationId xmlns:a16="http://schemas.microsoft.com/office/drawing/2014/main" id="{980BD9B0-3CDA-435D-8207-49B31BC0C0BB}"/>
              </a:ext>
            </a:extLst>
          </p:cNvPr>
          <p:cNvPicPr>
            <a:picLocks noChangeAspect="1"/>
          </p:cNvPicPr>
          <p:nvPr/>
        </p:nvPicPr>
        <p:blipFill rotWithShape="1">
          <a:blip r:embed="rId3"/>
          <a:srcRect t="2211" r="3138"/>
          <a:stretch/>
        </p:blipFill>
        <p:spPr>
          <a:xfrm>
            <a:off x="8658391" y="431514"/>
            <a:ext cx="2274652" cy="3252817"/>
          </a:xfrm>
          <a:prstGeom prst="rect">
            <a:avLst/>
          </a:prstGeom>
        </p:spPr>
      </p:pic>
      <p:pic>
        <p:nvPicPr>
          <p:cNvPr id="6" name="Picture 5">
            <a:extLst>
              <a:ext uri="{FF2B5EF4-FFF2-40B4-BE49-F238E27FC236}">
                <a16:creationId xmlns:a16="http://schemas.microsoft.com/office/drawing/2014/main" id="{15480D4B-7025-4576-AD2D-91D868D03AF1}"/>
              </a:ext>
            </a:extLst>
          </p:cNvPr>
          <p:cNvPicPr>
            <a:picLocks noChangeAspect="1"/>
          </p:cNvPicPr>
          <p:nvPr/>
        </p:nvPicPr>
        <p:blipFill>
          <a:blip r:embed="rId4"/>
          <a:stretch>
            <a:fillRect/>
          </a:stretch>
        </p:blipFill>
        <p:spPr>
          <a:xfrm>
            <a:off x="9344623" y="2434072"/>
            <a:ext cx="2655594" cy="3772306"/>
          </a:xfrm>
          <a:prstGeom prst="rect">
            <a:avLst/>
          </a:prstGeom>
        </p:spPr>
      </p:pic>
    </p:spTree>
    <p:extLst>
      <p:ext uri="{BB962C8B-B14F-4D97-AF65-F5344CB8AC3E}">
        <p14:creationId xmlns:p14="http://schemas.microsoft.com/office/powerpoint/2010/main" val="388141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ank you blue Vectors &amp; Illustrations for Free Download | Freepi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993" b="8109"/>
          <a:stretch/>
        </p:blipFill>
        <p:spPr bwMode="auto">
          <a:xfrm>
            <a:off x="2725345" y="113014"/>
            <a:ext cx="6317145" cy="53631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44779" y="5465850"/>
            <a:ext cx="5878276" cy="1200329"/>
          </a:xfrm>
          <a:prstGeom prst="rect">
            <a:avLst/>
          </a:prstGeom>
        </p:spPr>
        <p:txBody>
          <a:bodyPr wrap="none">
            <a:spAutoFit/>
          </a:bodyPr>
          <a:lstStyle/>
          <a:p>
            <a:r>
              <a:rPr lang="en-US" sz="7200" dirty="0">
                <a:solidFill>
                  <a:schemeClr val="accent5">
                    <a:lumMod val="75000"/>
                  </a:schemeClr>
                </a:solidFill>
              </a:rPr>
              <a:t>Any questions?</a:t>
            </a:r>
            <a:endParaRPr lang="en-GB" sz="7200" dirty="0"/>
          </a:p>
        </p:txBody>
      </p:sp>
    </p:spTree>
    <p:extLst>
      <p:ext uri="{BB962C8B-B14F-4D97-AF65-F5344CB8AC3E}">
        <p14:creationId xmlns:p14="http://schemas.microsoft.com/office/powerpoint/2010/main" val="207669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2" y="1498800"/>
            <a:ext cx="10510980" cy="3416320"/>
          </a:xfrm>
          <a:prstGeom prst="rect">
            <a:avLst/>
          </a:prstGeom>
        </p:spPr>
        <p:txBody>
          <a:bodyPr wrap="square">
            <a:spAutoFit/>
          </a:bodyPr>
          <a:lstStyle/>
          <a:p>
            <a:r>
              <a:rPr lang="en-US" sz="3600" b="1" i="0" dirty="0">
                <a:solidFill>
                  <a:srgbClr val="342C79"/>
                </a:solidFill>
                <a:effectLst/>
              </a:rPr>
              <a:t>The Phonics Screening Check.</a:t>
            </a:r>
          </a:p>
          <a:p>
            <a:endParaRPr lang="en-US" sz="3600" b="0" i="0" dirty="0">
              <a:solidFill>
                <a:srgbClr val="342C79"/>
              </a:solidFill>
              <a:effectLst/>
            </a:endParaRPr>
          </a:p>
          <a:p>
            <a:r>
              <a:rPr lang="en-US" sz="3600" b="0" i="0" dirty="0">
                <a:solidFill>
                  <a:srgbClr val="342C79"/>
                </a:solidFill>
                <a:effectLst/>
              </a:rPr>
              <a:t>Every year, except for during the pandemic, children in Year 1 are required to take part in a phonics screening check, to ensure they are reaching the required standard when it comes to their phonic knowledge.</a:t>
            </a:r>
            <a:endParaRPr lang="en-GB" sz="3600" dirty="0"/>
          </a:p>
        </p:txBody>
      </p:sp>
    </p:spTree>
    <p:extLst>
      <p:ext uri="{BB962C8B-B14F-4D97-AF65-F5344CB8AC3E}">
        <p14:creationId xmlns:p14="http://schemas.microsoft.com/office/powerpoint/2010/main" val="1859246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4156" y="1033671"/>
            <a:ext cx="10475843" cy="3908762"/>
          </a:xfrm>
          <a:prstGeom prst="rect">
            <a:avLst/>
          </a:prstGeom>
        </p:spPr>
        <p:txBody>
          <a:bodyPr wrap="square">
            <a:spAutoFit/>
          </a:bodyPr>
          <a:lstStyle/>
          <a:p>
            <a:pPr fontAlgn="base"/>
            <a:r>
              <a:rPr lang="en-US" sz="3600" b="1" i="0" dirty="0">
                <a:solidFill>
                  <a:srgbClr val="342C79"/>
                </a:solidFill>
                <a:effectLst/>
              </a:rPr>
              <a:t>When is </a:t>
            </a:r>
            <a:r>
              <a:rPr lang="en-US" sz="3600" b="1" dirty="0">
                <a:solidFill>
                  <a:srgbClr val="342C79"/>
                </a:solidFill>
              </a:rPr>
              <a:t>the </a:t>
            </a:r>
            <a:r>
              <a:rPr lang="en-US" sz="3600" b="1" i="0" dirty="0">
                <a:solidFill>
                  <a:srgbClr val="342C79"/>
                </a:solidFill>
                <a:effectLst/>
              </a:rPr>
              <a:t>phonics screening check?</a:t>
            </a:r>
          </a:p>
          <a:p>
            <a:pPr fontAlgn="base"/>
            <a:endParaRPr lang="en-US" sz="3600" b="0" i="0" dirty="0">
              <a:solidFill>
                <a:srgbClr val="342C79"/>
              </a:solidFill>
              <a:effectLst/>
            </a:endParaRPr>
          </a:p>
          <a:p>
            <a:pPr fontAlgn="base"/>
            <a:r>
              <a:rPr lang="en-US" sz="3600" b="0" i="0" dirty="0">
                <a:solidFill>
                  <a:srgbClr val="342C79"/>
                </a:solidFill>
                <a:effectLst/>
              </a:rPr>
              <a:t>The phonics screening check will take place during the week of Monday 9</a:t>
            </a:r>
            <a:r>
              <a:rPr lang="en-US" sz="3600" b="0" i="0" baseline="30000" dirty="0">
                <a:solidFill>
                  <a:srgbClr val="342C79"/>
                </a:solidFill>
                <a:effectLst/>
              </a:rPr>
              <a:t>th</a:t>
            </a:r>
            <a:r>
              <a:rPr lang="en-US" sz="3600" b="0" i="0" dirty="0">
                <a:solidFill>
                  <a:srgbClr val="342C79"/>
                </a:solidFill>
                <a:effectLst/>
              </a:rPr>
              <a:t> June to Friday 13</a:t>
            </a:r>
            <a:r>
              <a:rPr lang="en-US" sz="3600" b="0" i="0" baseline="30000" dirty="0">
                <a:solidFill>
                  <a:srgbClr val="342C79"/>
                </a:solidFill>
                <a:effectLst/>
              </a:rPr>
              <a:t>th</a:t>
            </a:r>
            <a:r>
              <a:rPr lang="en-US" sz="3600" b="0" i="0" dirty="0">
                <a:solidFill>
                  <a:srgbClr val="342C79"/>
                </a:solidFill>
                <a:effectLst/>
              </a:rPr>
              <a:t> June 2025.</a:t>
            </a:r>
            <a:br>
              <a:rPr lang="en-US" sz="3600" b="0" i="0" dirty="0">
                <a:solidFill>
                  <a:srgbClr val="342C79"/>
                </a:solidFill>
                <a:effectLst/>
              </a:rPr>
            </a:br>
            <a:r>
              <a:rPr lang="en-US" sz="3600" b="0" i="0" dirty="0">
                <a:solidFill>
                  <a:srgbClr val="342C79"/>
                </a:solidFill>
                <a:effectLst/>
              </a:rPr>
              <a:t>It is administered by a member of teaching staff who is known to the children, and trained in phonics. </a:t>
            </a:r>
            <a:br>
              <a:rPr lang="en-US" sz="3200" b="0" i="0" dirty="0">
                <a:solidFill>
                  <a:srgbClr val="342C79"/>
                </a:solidFill>
                <a:effectLst/>
              </a:rPr>
            </a:br>
            <a:endParaRPr lang="en-US" sz="3200" b="0" i="0" dirty="0">
              <a:solidFill>
                <a:srgbClr val="342C79"/>
              </a:solidFill>
              <a:effectLst/>
            </a:endParaRPr>
          </a:p>
        </p:txBody>
      </p:sp>
    </p:spTree>
    <p:extLst>
      <p:ext uri="{BB962C8B-B14F-4D97-AF65-F5344CB8AC3E}">
        <p14:creationId xmlns:p14="http://schemas.microsoft.com/office/powerpoint/2010/main" val="28570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3547" y="556592"/>
            <a:ext cx="9939131" cy="5632311"/>
          </a:xfrm>
          <a:prstGeom prst="rect">
            <a:avLst/>
          </a:prstGeom>
        </p:spPr>
        <p:txBody>
          <a:bodyPr wrap="square">
            <a:spAutoFit/>
          </a:bodyPr>
          <a:lstStyle/>
          <a:p>
            <a:pPr fontAlgn="base"/>
            <a:r>
              <a:rPr lang="en-US" sz="3600" dirty="0">
                <a:solidFill>
                  <a:srgbClr val="342C79"/>
                </a:solidFill>
              </a:rPr>
              <a:t>The check typically takes between 4 and 9 minutes to complete though children can be given rest and movement breaks if needed. </a:t>
            </a:r>
            <a:br>
              <a:rPr lang="en-US" sz="3600" dirty="0">
                <a:solidFill>
                  <a:srgbClr val="342C79"/>
                </a:solidFill>
              </a:rPr>
            </a:br>
            <a:r>
              <a:rPr lang="en-US" sz="3600" dirty="0">
                <a:solidFill>
                  <a:srgbClr val="342C79"/>
                </a:solidFill>
              </a:rPr>
              <a:t>The check is designed to test the child's ability to decode and blend sounds, and their recall of taught phonemes. </a:t>
            </a:r>
          </a:p>
          <a:p>
            <a:pPr fontAlgn="base"/>
            <a:br>
              <a:rPr lang="en-US" sz="3600" dirty="0">
                <a:solidFill>
                  <a:srgbClr val="342C79"/>
                </a:solidFill>
              </a:rPr>
            </a:br>
            <a:r>
              <a:rPr lang="en-US" sz="3600" dirty="0">
                <a:solidFill>
                  <a:srgbClr val="342C79"/>
                </a:solidFill>
              </a:rPr>
              <a:t>The idea is that this helps teachers to identify which children need additional support and intervention if there are any gaps in their phonic skills.</a:t>
            </a:r>
          </a:p>
        </p:txBody>
      </p:sp>
    </p:spTree>
    <p:extLst>
      <p:ext uri="{BB962C8B-B14F-4D97-AF65-F5344CB8AC3E}">
        <p14:creationId xmlns:p14="http://schemas.microsoft.com/office/powerpoint/2010/main" val="4181460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6278" y="211791"/>
            <a:ext cx="6450496" cy="5786199"/>
          </a:xfrm>
          <a:prstGeom prst="rect">
            <a:avLst/>
          </a:prstGeom>
        </p:spPr>
        <p:txBody>
          <a:bodyPr wrap="square">
            <a:spAutoFit/>
          </a:bodyPr>
          <a:lstStyle/>
          <a:p>
            <a:br>
              <a:rPr lang="en-US" sz="3200" b="0" i="0" dirty="0">
                <a:solidFill>
                  <a:srgbClr val="342C79"/>
                </a:solidFill>
                <a:effectLst/>
              </a:rPr>
            </a:br>
            <a:br>
              <a:rPr lang="en-US" b="0" i="0" dirty="0">
                <a:solidFill>
                  <a:srgbClr val="342C79"/>
                </a:solidFill>
                <a:effectLst/>
              </a:rPr>
            </a:br>
            <a:r>
              <a:rPr lang="en-US" sz="3200" dirty="0">
                <a:solidFill>
                  <a:schemeClr val="accent5">
                    <a:lumMod val="75000"/>
                  </a:schemeClr>
                </a:solidFill>
              </a:rPr>
              <a:t>Children will be asked to </a:t>
            </a:r>
            <a:r>
              <a:rPr lang="en-US" sz="3200" b="1" dirty="0">
                <a:solidFill>
                  <a:schemeClr val="accent5">
                    <a:lumMod val="75000"/>
                  </a:schemeClr>
                </a:solidFill>
              </a:rPr>
              <a:t>read and pronounce a set of words made up of real words and nonsense words</a:t>
            </a:r>
            <a:r>
              <a:rPr lang="en-US" sz="3200" dirty="0">
                <a:solidFill>
                  <a:schemeClr val="accent5">
                    <a:lumMod val="75000"/>
                  </a:schemeClr>
                </a:solidFill>
              </a:rPr>
              <a:t> (also called pseudo words, alien words or non-words).</a:t>
            </a:r>
            <a:br>
              <a:rPr lang="en-US" sz="3200" dirty="0">
                <a:solidFill>
                  <a:schemeClr val="accent5">
                    <a:lumMod val="75000"/>
                  </a:schemeClr>
                </a:solidFill>
              </a:rPr>
            </a:br>
            <a:r>
              <a:rPr lang="en-US" sz="3200" dirty="0">
                <a:solidFill>
                  <a:schemeClr val="accent5">
                    <a:lumMod val="75000"/>
                  </a:schemeClr>
                </a:solidFill>
              </a:rPr>
              <a:t>There are two sections in the 40-word test. </a:t>
            </a:r>
            <a:br>
              <a:rPr lang="en-US" sz="3200" dirty="0">
                <a:solidFill>
                  <a:schemeClr val="accent5">
                    <a:lumMod val="75000"/>
                  </a:schemeClr>
                </a:solidFill>
              </a:rPr>
            </a:br>
            <a:r>
              <a:rPr lang="en-US" sz="3200" dirty="0">
                <a:solidFill>
                  <a:schemeClr val="accent5">
                    <a:lumMod val="75000"/>
                  </a:schemeClr>
                </a:solidFill>
              </a:rPr>
              <a:t>The first section is made up of simpler words, from the earlier stages of phonics learning</a:t>
            </a:r>
            <a:endParaRPr lang="en-GB" sz="3200" dirty="0">
              <a:solidFill>
                <a:schemeClr val="accent5">
                  <a:lumMod val="75000"/>
                </a:schemeClr>
              </a:solidFill>
            </a:endParaRPr>
          </a:p>
        </p:txBody>
      </p:sp>
      <p:pic>
        <p:nvPicPr>
          <p:cNvPr id="4" name="Picture 3">
            <a:extLst>
              <a:ext uri="{FF2B5EF4-FFF2-40B4-BE49-F238E27FC236}">
                <a16:creationId xmlns:a16="http://schemas.microsoft.com/office/drawing/2014/main" id="{616C1382-58A5-4B5A-8343-F45CF1B13365}"/>
              </a:ext>
            </a:extLst>
          </p:cNvPr>
          <p:cNvPicPr>
            <a:picLocks noChangeAspect="1"/>
          </p:cNvPicPr>
          <p:nvPr/>
        </p:nvPicPr>
        <p:blipFill>
          <a:blip r:embed="rId2"/>
          <a:stretch>
            <a:fillRect/>
          </a:stretch>
        </p:blipFill>
        <p:spPr>
          <a:xfrm>
            <a:off x="450983" y="0"/>
            <a:ext cx="4675821" cy="6642065"/>
          </a:xfrm>
          <a:prstGeom prst="rect">
            <a:avLst/>
          </a:prstGeom>
        </p:spPr>
      </p:pic>
    </p:spTree>
    <p:extLst>
      <p:ext uri="{BB962C8B-B14F-4D97-AF65-F5344CB8AC3E}">
        <p14:creationId xmlns:p14="http://schemas.microsoft.com/office/powerpoint/2010/main" val="146126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39296" y="169394"/>
            <a:ext cx="4667590" cy="6688606"/>
          </a:xfrm>
          <a:prstGeom prst="rect">
            <a:avLst/>
          </a:prstGeom>
        </p:spPr>
      </p:pic>
      <p:sp>
        <p:nvSpPr>
          <p:cNvPr id="5" name="Rectangle 4"/>
          <p:cNvSpPr/>
          <p:nvPr/>
        </p:nvSpPr>
        <p:spPr>
          <a:xfrm>
            <a:off x="6173554" y="829125"/>
            <a:ext cx="5206750" cy="2554545"/>
          </a:xfrm>
          <a:prstGeom prst="rect">
            <a:avLst/>
          </a:prstGeom>
        </p:spPr>
        <p:txBody>
          <a:bodyPr wrap="square">
            <a:spAutoFit/>
          </a:bodyPr>
          <a:lstStyle/>
          <a:p>
            <a:r>
              <a:rPr lang="en-US" sz="3200" dirty="0">
                <a:solidFill>
                  <a:schemeClr val="accent5">
                    <a:lumMod val="75000"/>
                  </a:schemeClr>
                </a:solidFill>
              </a:rPr>
              <a:t>Section  1 </a:t>
            </a:r>
            <a:br>
              <a:rPr lang="en-US" sz="3200" dirty="0">
                <a:solidFill>
                  <a:schemeClr val="accent5">
                    <a:lumMod val="75000"/>
                  </a:schemeClr>
                </a:solidFill>
              </a:rPr>
            </a:br>
            <a:r>
              <a:rPr lang="en-US" sz="3200" dirty="0">
                <a:solidFill>
                  <a:schemeClr val="accent5">
                    <a:lumMod val="75000"/>
                  </a:schemeClr>
                </a:solidFill>
              </a:rPr>
              <a:t>Pseudo / alien words</a:t>
            </a:r>
          </a:p>
          <a:p>
            <a:endParaRPr lang="en-US" sz="3200" dirty="0">
              <a:solidFill>
                <a:schemeClr val="accent5">
                  <a:lumMod val="75000"/>
                </a:schemeClr>
              </a:solidFill>
            </a:endParaRPr>
          </a:p>
          <a:p>
            <a:r>
              <a:rPr lang="en-US" sz="3200" dirty="0">
                <a:solidFill>
                  <a:schemeClr val="accent5">
                    <a:lumMod val="75000"/>
                  </a:schemeClr>
                </a:solidFill>
              </a:rPr>
              <a:t>Checking Phase 2 and Phase 3 phonemes</a:t>
            </a:r>
            <a:endParaRPr lang="en-GB" sz="3200" dirty="0"/>
          </a:p>
        </p:txBody>
      </p:sp>
    </p:spTree>
    <p:extLst>
      <p:ext uri="{BB962C8B-B14F-4D97-AF65-F5344CB8AC3E}">
        <p14:creationId xmlns:p14="http://schemas.microsoft.com/office/powerpoint/2010/main" val="339582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3810" y="283724"/>
            <a:ext cx="4502894" cy="6403092"/>
          </a:xfrm>
          <a:prstGeom prst="rect">
            <a:avLst/>
          </a:prstGeom>
        </p:spPr>
      </p:pic>
      <p:sp>
        <p:nvSpPr>
          <p:cNvPr id="5" name="Rectangle 4"/>
          <p:cNvSpPr/>
          <p:nvPr/>
        </p:nvSpPr>
        <p:spPr>
          <a:xfrm>
            <a:off x="5940287" y="1258453"/>
            <a:ext cx="6096000" cy="2554545"/>
          </a:xfrm>
          <a:prstGeom prst="rect">
            <a:avLst/>
          </a:prstGeom>
        </p:spPr>
        <p:txBody>
          <a:bodyPr>
            <a:spAutoFit/>
          </a:bodyPr>
          <a:lstStyle/>
          <a:p>
            <a:r>
              <a:rPr lang="en-US" sz="3200" dirty="0">
                <a:solidFill>
                  <a:schemeClr val="accent5">
                    <a:lumMod val="75000"/>
                  </a:schemeClr>
                </a:solidFill>
              </a:rPr>
              <a:t>Section  1 </a:t>
            </a:r>
            <a:br>
              <a:rPr lang="en-US" sz="3200" dirty="0">
                <a:solidFill>
                  <a:schemeClr val="accent5">
                    <a:lumMod val="75000"/>
                  </a:schemeClr>
                </a:solidFill>
              </a:rPr>
            </a:br>
            <a:r>
              <a:rPr lang="en-US" sz="3200" dirty="0">
                <a:solidFill>
                  <a:schemeClr val="accent5">
                    <a:lumMod val="75000"/>
                  </a:schemeClr>
                </a:solidFill>
              </a:rPr>
              <a:t>Real words</a:t>
            </a:r>
          </a:p>
          <a:p>
            <a:endParaRPr lang="en-US" sz="3200" dirty="0">
              <a:solidFill>
                <a:schemeClr val="accent5">
                  <a:lumMod val="75000"/>
                </a:schemeClr>
              </a:solidFill>
            </a:endParaRPr>
          </a:p>
          <a:p>
            <a:r>
              <a:rPr lang="en-US" sz="3200" dirty="0">
                <a:solidFill>
                  <a:schemeClr val="accent5">
                    <a:lumMod val="75000"/>
                  </a:schemeClr>
                </a:solidFill>
              </a:rPr>
              <a:t>Checking Phase 2 and Phase 3 phonemes</a:t>
            </a:r>
            <a:endParaRPr lang="en-GB" sz="3200" dirty="0"/>
          </a:p>
        </p:txBody>
      </p:sp>
    </p:spTree>
    <p:extLst>
      <p:ext uri="{BB962C8B-B14F-4D97-AF65-F5344CB8AC3E}">
        <p14:creationId xmlns:p14="http://schemas.microsoft.com/office/powerpoint/2010/main" val="3581063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1073" y="301948"/>
            <a:ext cx="4438770" cy="6377148"/>
          </a:xfrm>
          <a:prstGeom prst="rect">
            <a:avLst/>
          </a:prstGeom>
        </p:spPr>
      </p:pic>
      <p:sp>
        <p:nvSpPr>
          <p:cNvPr id="3" name="Rectangle 2"/>
          <p:cNvSpPr/>
          <p:nvPr/>
        </p:nvSpPr>
        <p:spPr>
          <a:xfrm>
            <a:off x="5900530" y="1119305"/>
            <a:ext cx="6096000" cy="2062103"/>
          </a:xfrm>
          <a:prstGeom prst="rect">
            <a:avLst/>
          </a:prstGeom>
        </p:spPr>
        <p:txBody>
          <a:bodyPr>
            <a:spAutoFit/>
          </a:bodyPr>
          <a:lstStyle/>
          <a:p>
            <a:r>
              <a:rPr lang="en-US" sz="3200" dirty="0">
                <a:solidFill>
                  <a:schemeClr val="accent5">
                    <a:lumMod val="75000"/>
                  </a:schemeClr>
                </a:solidFill>
              </a:rPr>
              <a:t>Section  2 </a:t>
            </a:r>
            <a:br>
              <a:rPr lang="en-US" sz="3200" dirty="0">
                <a:solidFill>
                  <a:schemeClr val="accent5">
                    <a:lumMod val="75000"/>
                  </a:schemeClr>
                </a:solidFill>
              </a:rPr>
            </a:br>
            <a:r>
              <a:rPr lang="en-US" sz="3200" dirty="0">
                <a:solidFill>
                  <a:schemeClr val="accent5">
                    <a:lumMod val="75000"/>
                  </a:schemeClr>
                </a:solidFill>
              </a:rPr>
              <a:t>Pseudo / alien words</a:t>
            </a:r>
          </a:p>
          <a:p>
            <a:endParaRPr lang="en-US" sz="3200" dirty="0">
              <a:solidFill>
                <a:schemeClr val="accent5">
                  <a:lumMod val="75000"/>
                </a:schemeClr>
              </a:solidFill>
            </a:endParaRPr>
          </a:p>
          <a:p>
            <a:r>
              <a:rPr lang="en-US" sz="3200" dirty="0">
                <a:solidFill>
                  <a:schemeClr val="accent5">
                    <a:lumMod val="75000"/>
                  </a:schemeClr>
                </a:solidFill>
              </a:rPr>
              <a:t>Checking all Phases are secure</a:t>
            </a:r>
            <a:endParaRPr lang="en-GB" sz="3200" dirty="0"/>
          </a:p>
        </p:txBody>
      </p:sp>
    </p:spTree>
    <p:extLst>
      <p:ext uri="{BB962C8B-B14F-4D97-AF65-F5344CB8AC3E}">
        <p14:creationId xmlns:p14="http://schemas.microsoft.com/office/powerpoint/2010/main" val="3416095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8384" y="401339"/>
            <a:ext cx="4369416" cy="6261326"/>
          </a:xfrm>
          <a:prstGeom prst="rect">
            <a:avLst/>
          </a:prstGeom>
        </p:spPr>
      </p:pic>
      <p:sp>
        <p:nvSpPr>
          <p:cNvPr id="3" name="Rectangle 2"/>
          <p:cNvSpPr/>
          <p:nvPr/>
        </p:nvSpPr>
        <p:spPr>
          <a:xfrm>
            <a:off x="5821017" y="1099427"/>
            <a:ext cx="6096000" cy="2062103"/>
          </a:xfrm>
          <a:prstGeom prst="rect">
            <a:avLst/>
          </a:prstGeom>
        </p:spPr>
        <p:txBody>
          <a:bodyPr>
            <a:spAutoFit/>
          </a:bodyPr>
          <a:lstStyle/>
          <a:p>
            <a:r>
              <a:rPr lang="en-US" sz="3200" dirty="0">
                <a:solidFill>
                  <a:schemeClr val="accent5">
                    <a:lumMod val="75000"/>
                  </a:schemeClr>
                </a:solidFill>
              </a:rPr>
              <a:t>Section  2 </a:t>
            </a:r>
            <a:br>
              <a:rPr lang="en-US" sz="3200" dirty="0">
                <a:solidFill>
                  <a:schemeClr val="accent5">
                    <a:lumMod val="75000"/>
                  </a:schemeClr>
                </a:solidFill>
              </a:rPr>
            </a:br>
            <a:r>
              <a:rPr lang="en-US" sz="3200" dirty="0">
                <a:solidFill>
                  <a:schemeClr val="accent5">
                    <a:lumMod val="75000"/>
                  </a:schemeClr>
                </a:solidFill>
              </a:rPr>
              <a:t>Real words</a:t>
            </a:r>
          </a:p>
          <a:p>
            <a:endParaRPr lang="en-US" sz="3200" dirty="0">
              <a:solidFill>
                <a:schemeClr val="accent5">
                  <a:lumMod val="75000"/>
                </a:schemeClr>
              </a:solidFill>
            </a:endParaRPr>
          </a:p>
          <a:p>
            <a:r>
              <a:rPr lang="en-US" sz="3200" dirty="0">
                <a:solidFill>
                  <a:schemeClr val="accent5">
                    <a:lumMod val="75000"/>
                  </a:schemeClr>
                </a:solidFill>
              </a:rPr>
              <a:t>Checking all Phases are secure</a:t>
            </a:r>
            <a:endParaRPr lang="en-GB" sz="3200" dirty="0"/>
          </a:p>
        </p:txBody>
      </p:sp>
    </p:spTree>
    <p:extLst>
      <p:ext uri="{BB962C8B-B14F-4D97-AF65-F5344CB8AC3E}">
        <p14:creationId xmlns:p14="http://schemas.microsoft.com/office/powerpoint/2010/main" val="1511742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716</Words>
  <Application>Microsoft Office PowerPoint</Application>
  <PresentationFormat>Widescreen</PresentationFormat>
  <Paragraphs>44</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Bradley Hand ITC</vt:lpstr>
      <vt:lpstr>Calibri</vt:lpstr>
      <vt:lpstr>Calibri Light</vt:lpstr>
      <vt:lpstr>Quicksand</vt:lpstr>
      <vt:lpstr>Times New Roman</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Clare Milne</dc:creator>
  <cp:lastModifiedBy>Clare Milne</cp:lastModifiedBy>
  <cp:revision>19</cp:revision>
  <dcterms:created xsi:type="dcterms:W3CDTF">2023-02-26T10:50:40Z</dcterms:created>
  <dcterms:modified xsi:type="dcterms:W3CDTF">2025-05-04T15:22:17Z</dcterms:modified>
</cp:coreProperties>
</file>